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56" r:id="rId2"/>
    <p:sldId id="358" r:id="rId3"/>
    <p:sldId id="357" r:id="rId4"/>
    <p:sldId id="361" r:id="rId5"/>
    <p:sldId id="362" r:id="rId6"/>
    <p:sldId id="363" r:id="rId7"/>
    <p:sldId id="359" r:id="rId8"/>
    <p:sldId id="360" r:id="rId9"/>
    <p:sldId id="365" r:id="rId10"/>
    <p:sldId id="366" r:id="rId11"/>
    <p:sldId id="375" r:id="rId12"/>
    <p:sldId id="377" r:id="rId13"/>
    <p:sldId id="367" r:id="rId14"/>
    <p:sldId id="368" r:id="rId15"/>
    <p:sldId id="378" r:id="rId16"/>
    <p:sldId id="369" r:id="rId17"/>
    <p:sldId id="376" r:id="rId18"/>
    <p:sldId id="374" r:id="rId19"/>
    <p:sldId id="379" r:id="rId20"/>
    <p:sldId id="384" r:id="rId21"/>
    <p:sldId id="385" r:id="rId22"/>
    <p:sldId id="380" r:id="rId23"/>
    <p:sldId id="370" r:id="rId24"/>
    <p:sldId id="381" r:id="rId25"/>
    <p:sldId id="382" r:id="rId26"/>
    <p:sldId id="386" r:id="rId27"/>
    <p:sldId id="371" r:id="rId28"/>
    <p:sldId id="372" r:id="rId29"/>
    <p:sldId id="37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1AB"/>
    <a:srgbClr val="C89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235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557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79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5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7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1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2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2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98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9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5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9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2FC63BD-C4D7-4215-9A94-2F235396C296}" type="datetimeFigureOut">
              <a:rPr lang="zh-CN" altLang="en-US" smtClean="0"/>
              <a:t>2016/5/27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02AC7-AB74-429C-8F5E-C2CE5A5D7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8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emf"/><Relationship Id="rId5" Type="http://schemas.openxmlformats.org/officeDocument/2006/relationships/oleObject" Target="../embeddings/Microsoft_Excel_97-2003____2.xls"/><Relationship Id="rId4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flipH="1">
            <a:off x="8270790" y="1196502"/>
            <a:ext cx="4044427" cy="3639109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270790" y="4835611"/>
            <a:ext cx="2507457" cy="222667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18698" y="2305455"/>
            <a:ext cx="29184" cy="253015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79062" y="588004"/>
            <a:ext cx="589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汽车工程学院</a:t>
            </a:r>
            <a:endParaRPr lang="zh-CN" altLang="en-US" sz="7200" dirty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06889" y="1877762"/>
            <a:ext cx="46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大一年度科技立项结题报告</a:t>
            </a:r>
            <a:endParaRPr lang="zh-CN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43992" y="1877762"/>
            <a:ext cx="21400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nstantia" panose="02030602050306030303" pitchFamily="18" charset="0"/>
              </a:rPr>
              <a:t>Our </a:t>
            </a:r>
          </a:p>
          <a:p>
            <a:r>
              <a:rPr lang="en-US" altLang="zh-CN" sz="4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nstantia" panose="02030602050306030303" pitchFamily="18" charset="0"/>
              </a:rPr>
              <a:t>Vision</a:t>
            </a:r>
          </a:p>
          <a:p>
            <a:endParaRPr lang="en-US" altLang="zh-CN" dirty="0">
              <a:latin typeface="Constantia" panose="02030602050306030303" pitchFamily="18" charset="0"/>
            </a:endParaRPr>
          </a:p>
          <a:p>
            <a:r>
              <a:rPr lang="en-US" altLang="zh-CN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nstantia" panose="02030602050306030303" pitchFamily="18" charset="0"/>
              </a:rPr>
              <a:t>Perfect and P</a:t>
            </a:r>
            <a:r>
              <a:rPr lang="en-US" altLang="zh-CN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nstantia" panose="02030602050306030303" pitchFamily="18" charset="0"/>
              </a:rPr>
              <a:t>atien</a:t>
            </a:r>
            <a:r>
              <a:rPr lang="en-US" altLang="zh-CN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nstantia" panose="02030602050306030303" pitchFamily="18" charset="0"/>
              </a:rPr>
              <a:t>t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466152" y="4835611"/>
            <a:ext cx="245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   I   S   I   O  N</a:t>
            </a:r>
            <a:endParaRPr lang="zh-CN" altLang="en-US" sz="2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10063264" y="5297276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Perfect  and  Patient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67573" y="3336675"/>
            <a:ext cx="4152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学校名称：哈尔滨工业大学（威海）</a:t>
            </a:r>
            <a:endParaRPr lang="en-US" altLang="zh-CN" dirty="0" smtClean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指导老师：马琮淦</a:t>
            </a:r>
            <a:endParaRPr lang="en-US" altLang="zh-CN" dirty="0" smtClean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报告成员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：吴云天</a:t>
            </a:r>
            <a:r>
              <a:rPr lang="en-US" altLang="zh-CN" dirty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殷悦 钟泽滨  王亚</a:t>
            </a:r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丽</a:t>
            </a:r>
            <a:endParaRPr lang="en-US" altLang="zh-CN" dirty="0" smtClean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团队成员：吴云天</a:t>
            </a:r>
            <a:r>
              <a:rPr lang="en-US" altLang="zh-CN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殷悦 钟泽滨  王亚丽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流程图: 接点 41"/>
          <p:cNvSpPr/>
          <p:nvPr/>
        </p:nvSpPr>
        <p:spPr>
          <a:xfrm>
            <a:off x="1443964" y="3439822"/>
            <a:ext cx="189684" cy="165370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61" y="3962380"/>
            <a:ext cx="201185" cy="17679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98" y="4491503"/>
            <a:ext cx="201185" cy="17679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98" y="5064617"/>
            <a:ext cx="201185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93004" y="640673"/>
            <a:ext cx="150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立项报告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10" y="871506"/>
            <a:ext cx="36579" cy="51149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80" y="1185542"/>
            <a:ext cx="1518036" cy="1219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698582" y="4824746"/>
            <a:ext cx="16893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资料查阅</a:t>
            </a:r>
          </a:p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市场调研</a:t>
            </a:r>
          </a:p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小组讨论</a:t>
            </a:r>
          </a:p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撰写立项报告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18" y="1300732"/>
            <a:ext cx="2559157" cy="33442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69152" y="926722"/>
            <a:ext cx="33074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Our</a:t>
            </a:r>
          </a:p>
          <a:p>
            <a:r>
              <a:rPr lang="en-US" altLang="zh-CN" sz="4800" dirty="0">
                <a:solidFill>
                  <a:srgbClr val="EED1AB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Mission</a:t>
            </a:r>
            <a:endParaRPr lang="zh-CN" altLang="en-US" sz="4800" dirty="0">
              <a:solidFill>
                <a:srgbClr val="EED1AB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307405" y="1614791"/>
            <a:ext cx="622570" cy="0"/>
          </a:xfrm>
          <a:prstGeom prst="line">
            <a:avLst/>
          </a:prstGeom>
          <a:ln>
            <a:gradFill flip="none" rotWithShape="1">
              <a:gsLst>
                <a:gs pos="0">
                  <a:srgbClr val="EED1AB">
                    <a:alpha val="12000"/>
                    <a:lumMod val="18000"/>
                  </a:srgbClr>
                </a:gs>
                <a:gs pos="100000">
                  <a:srgbClr val="EED1AB">
                    <a:lumMod val="9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260715" y="2247089"/>
            <a:ext cx="3871609" cy="0"/>
          </a:xfrm>
          <a:prstGeom prst="line">
            <a:avLst/>
          </a:prstGeom>
          <a:ln>
            <a:gradFill flip="none" rotWithShape="1">
              <a:gsLst>
                <a:gs pos="0">
                  <a:srgbClr val="EED1AB"/>
                </a:gs>
                <a:gs pos="100000">
                  <a:srgbClr val="EED1AB">
                    <a:alpha val="0"/>
                    <a:lumMod val="52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257266" y="622330"/>
            <a:ext cx="209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主要研究内容</a:t>
            </a:r>
            <a:endParaRPr lang="zh-CN" altLang="en-US" sz="2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5322501" y="2676188"/>
            <a:ext cx="196758" cy="184826"/>
          </a:xfrm>
          <a:prstGeom prst="donut">
            <a:avLst/>
          </a:prstGeom>
          <a:solidFill>
            <a:srgbClr val="EED1AB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51986" y="2599404"/>
            <a:ext cx="642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在先有市场电动滑板的基础下，通过对板面材料，电机，电池的选取和改进，实现电动滑板的</a:t>
            </a:r>
            <a:r>
              <a:rPr lang="zh-CN" altLang="en-US" sz="1400" b="1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轻量化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457" y="3759693"/>
            <a:ext cx="207282" cy="19508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763746" y="3674515"/>
            <a:ext cx="604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选用双电机驱动形式，使电动滑板的最高时速可以达到</a:t>
            </a:r>
            <a:r>
              <a:rPr lang="en-US" altLang="zh-CN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30km/h</a:t>
            </a:r>
            <a:endParaRPr lang="zh-CN" altLang="en-US" sz="1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457" y="4739213"/>
            <a:ext cx="207282" cy="19508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22112" y="4653000"/>
            <a:ext cx="500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采用压力传感，通过板面前后压力差的测量，实现加速减速</a:t>
            </a:r>
            <a:endParaRPr lang="zh-CN" altLang="en-US" sz="1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85051" y="5381843"/>
            <a:ext cx="2130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EED1AB"/>
                </a:solidFill>
                <a:latin typeface="Algerian" panose="04020705040A02060702" pitchFamily="82" charset="0"/>
              </a:rPr>
              <a:t>   M I s </a:t>
            </a:r>
            <a:r>
              <a:rPr lang="en-US" altLang="zh-CN" sz="2400" b="1" dirty="0" err="1" smtClean="0">
                <a:solidFill>
                  <a:srgbClr val="EED1AB"/>
                </a:solidFill>
                <a:latin typeface="Algerian" panose="04020705040A02060702" pitchFamily="82" charset="0"/>
              </a:rPr>
              <a:t>s</a:t>
            </a:r>
            <a:r>
              <a:rPr lang="en-US" altLang="zh-CN" sz="2400" b="1" dirty="0" smtClean="0">
                <a:solidFill>
                  <a:srgbClr val="EED1AB"/>
                </a:solidFill>
                <a:latin typeface="Algerian" panose="04020705040A02060702" pitchFamily="82" charset="0"/>
              </a:rPr>
              <a:t> I o n</a:t>
            </a:r>
          </a:p>
          <a:p>
            <a:r>
              <a:rPr lang="en-US" altLang="zh-CN" sz="1400" dirty="0" smtClean="0">
                <a:solidFill>
                  <a:srgbClr val="EED1AB"/>
                </a:solidFill>
                <a:latin typeface="Blackadder ITC" panose="04020505051007020D02" pitchFamily="82" charset="0"/>
              </a:rPr>
              <a:t>          </a:t>
            </a:r>
            <a:r>
              <a:rPr lang="en-US" altLang="zh-CN" dirty="0" smtClean="0">
                <a:latin typeface="Blackadder ITC" panose="04020505051007020D02" pitchFamily="82" charset="0"/>
              </a:rPr>
              <a:t>Perfect and patient</a:t>
            </a:r>
          </a:p>
          <a:p>
            <a:endParaRPr lang="zh-CN" altLang="en-US" sz="2400" b="1" dirty="0">
              <a:solidFill>
                <a:srgbClr val="EED1AB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19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560341" y="712631"/>
            <a:ext cx="1643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功率分析</a:t>
            </a:r>
            <a:endParaRPr lang="zh-CN" altLang="en-US" sz="2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33" y="1197735"/>
            <a:ext cx="1518036" cy="121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70285" y="4644954"/>
            <a:ext cx="4471481" cy="163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确定设计目标：滑板在平路的最大速度，最大爬坡度，在最大爬坡度下的最大速度，最大载重，最大加速度，在最大加速度下能达到的最大速度</a:t>
            </a:r>
          </a:p>
          <a:p>
            <a:endParaRPr lang="zh-CN" altLang="en-US" sz="14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实验：通过实验测量滑板在水泥路面上的摩擦因数。</a:t>
            </a:r>
          </a:p>
          <a:p>
            <a:endParaRPr lang="zh-CN" altLang="en-US" sz="14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理论计算：通过理论计算得出我们所需的最大功率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414" y="1511084"/>
            <a:ext cx="3729443" cy="27970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5798" y="574131"/>
            <a:ext cx="251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测量步骤：</a:t>
            </a:r>
            <a:endParaRPr lang="en-US" altLang="zh-CN" dirty="0" smtClean="0"/>
          </a:p>
          <a:p>
            <a:r>
              <a:rPr lang="zh-CN" altLang="en-US" dirty="0" smtClean="0"/>
              <a:t>测量滚动摩擦因数：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36155" y="1432297"/>
                <a:ext cx="5098212" cy="2333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在一定的坡度下（坡度已知</a:t>
                </a:r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静止释放含一定配重的滑板（配重已知），测量其通过一定距离（测量获得），所需的时间（测量）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进而求出其加速度。求得加速度后，根据理论推导出的公式</a:t>
                </a:r>
                <a:r>
                  <a:rPr lang="en-US" altLang="zh-CN" dirty="0" smtClean="0"/>
                  <a:t>μ=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65.107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2°−65.107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0.145326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65.107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2°</m:t>
                        </m:r>
                      </m:den>
                    </m:f>
                  </m:oMath>
                </a14:m>
                <a:r>
                  <a:rPr lang="zh-CN" altLang="en-US" dirty="0" smtClean="0"/>
                  <a:t>，计算出滚动摩擦因数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5" y="1432297"/>
                <a:ext cx="5098212" cy="2333139"/>
              </a:xfrm>
              <a:prstGeom prst="rect">
                <a:avLst/>
              </a:prstGeom>
              <a:blipFill rotWithShape="0">
                <a:blip r:embed="rId4"/>
                <a:stretch>
                  <a:fillRect l="-1077" t="-2089" r="-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65798" y="3510951"/>
            <a:ext cx="246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实验数据：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91435"/>
              </p:ext>
            </p:extLst>
          </p:nvPr>
        </p:nvGraphicFramePr>
        <p:xfrm>
          <a:off x="565798" y="4157282"/>
          <a:ext cx="4742815" cy="1859280"/>
        </p:xfrm>
        <a:graphic>
          <a:graphicData uri="http://schemas.openxmlformats.org/drawingml/2006/table">
            <a:tbl>
              <a:tblPr/>
              <a:tblGrid>
                <a:gridCol w="1755775"/>
                <a:gridCol w="746760"/>
                <a:gridCol w="746760"/>
                <a:gridCol w="746760"/>
                <a:gridCol w="746760"/>
              </a:tblGrid>
              <a:tr h="35052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实验数据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位移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/x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 row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10.13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13.03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14.54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8.24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11.55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13.42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9.13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11.38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14.51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16.37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平均时间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</a:t>
                      </a:r>
                      <a:r>
                        <a:rPr lang="zh-CN" sz="1200" kern="0" baseline="-25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7.876667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9.916667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13.03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14.77667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加速度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/a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m/s</a:t>
                      </a:r>
                      <a:r>
                        <a:rPr lang="en-US" sz="1200" kern="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sz="12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0.174076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0.160667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0.128401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0.118159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平均加速度</a:t>
                      </a: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/a</a:t>
                      </a:r>
                      <a:r>
                        <a:rPr lang="zh-CN" sz="1200" kern="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</a:t>
                      </a:r>
                      <a:r>
                        <a:rPr lang="zh-CN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m/s</a:t>
                      </a:r>
                      <a:r>
                        <a:rPr lang="en-US" sz="120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0.145326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202097" y="2745393"/>
            <a:ext cx="31486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μ = 0.035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600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83562" y="552092"/>
            <a:ext cx="361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功率分析</a:t>
            </a:r>
            <a:endParaRPr lang="zh-CN" altLang="en-US" sz="5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1" y="1819472"/>
            <a:ext cx="9426757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10" y="871506"/>
            <a:ext cx="36579" cy="51149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1990" y="871506"/>
            <a:ext cx="203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电机</a:t>
            </a:r>
            <a:r>
              <a:rPr lang="zh-CN" altLang="en-US" sz="24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电池匹配</a:t>
            </a:r>
            <a:endParaRPr lang="zh-CN" altLang="en-US" sz="24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12" y="1333171"/>
            <a:ext cx="1518036" cy="121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07849" y="5032386"/>
            <a:ext cx="37613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确定设计目标：电池能输出的最大功率，电池在最大功率下的续航时间</a:t>
            </a:r>
          </a:p>
          <a:p>
            <a:endParaRPr lang="zh-CN" altLang="en-US" sz="14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网上搜索：上淘宝网搜索相关产品并进行比对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70068" y="871506"/>
            <a:ext cx="120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相关参数</a:t>
            </a:r>
            <a:endParaRPr lang="zh-CN" altLang="en-US" sz="20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51" y="1320978"/>
            <a:ext cx="1518036" cy="121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79" y="2093500"/>
            <a:ext cx="4648200" cy="21907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43" y="2125742"/>
            <a:ext cx="4374259" cy="31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45558" y="5951375"/>
            <a:ext cx="1923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使用电烙铁对</a:t>
            </a:r>
            <a:r>
              <a:rPr lang="en-US" altLang="zh-CN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18650</a:t>
            </a:r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锂电池进行</a:t>
            </a:r>
            <a:r>
              <a:rPr lang="en-US" altLang="zh-CN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串</a:t>
            </a:r>
            <a:r>
              <a:rPr lang="en-US" altLang="zh-CN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并的焊接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10" y="871506"/>
            <a:ext cx="36579" cy="51149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63811" y="641842"/>
            <a:ext cx="219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电池焊接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33" y="1025869"/>
            <a:ext cx="1518036" cy="121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11" y="1810864"/>
            <a:ext cx="1957084" cy="41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0969" y="56420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单片机程序</a:t>
            </a:r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编写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14" y="1146631"/>
            <a:ext cx="1518036" cy="12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92" y="1369956"/>
            <a:ext cx="2271037" cy="51937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51616" y="3545731"/>
            <a:ext cx="1487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将电机转速控制程序写入单片机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66" y="4162205"/>
            <a:ext cx="1518036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10" y="871506"/>
            <a:ext cx="36579" cy="51149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15450" y="471307"/>
            <a:ext cx="229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电压检测</a:t>
            </a:r>
            <a:endParaRPr lang="zh-CN" altLang="en-US" sz="3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32" y="1105445"/>
            <a:ext cx="1518036" cy="121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997" y="1444759"/>
            <a:ext cx="2699043" cy="472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9859" y="56420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电路组装与调试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1030_6b996b422766471a9700d9db59806ad0.f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338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2678" y="205316"/>
            <a:ext cx="3626644" cy="64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42289" y="564204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驱动桥组装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12" y="1522932"/>
            <a:ext cx="8553236" cy="48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57007" y="529698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板面及电池壳设计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3" y="1615440"/>
            <a:ext cx="10465872" cy="3425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73" y="1372998"/>
            <a:ext cx="7325918" cy="5175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73" y="1325937"/>
            <a:ext cx="7385148" cy="52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31741" y="2669171"/>
            <a:ext cx="4712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三轮</a:t>
            </a:r>
            <a:r>
              <a:rPr lang="zh-CN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便携式压感电动滑板</a:t>
            </a:r>
            <a:endParaRPr lang="zh-CN" alt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28141" y="3253946"/>
            <a:ext cx="451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The electronic pressure control board 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9923" y="2961558"/>
            <a:ext cx="3171744" cy="0"/>
          </a:xfrm>
          <a:prstGeom prst="line">
            <a:avLst/>
          </a:prstGeom>
          <a:ln>
            <a:gradFill flip="none" rotWithShape="1">
              <a:gsLst>
                <a:gs pos="58682">
                  <a:srgbClr val="EED1AB"/>
                </a:gs>
                <a:gs pos="0">
                  <a:srgbClr val="EED1AB">
                    <a:alpha val="11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647889" y="2961558"/>
            <a:ext cx="3210128" cy="0"/>
          </a:xfrm>
          <a:prstGeom prst="line">
            <a:avLst/>
          </a:prstGeom>
          <a:ln>
            <a:gradFill flip="none" rotWithShape="1">
              <a:gsLst>
                <a:gs pos="0">
                  <a:srgbClr val="EED1AB"/>
                </a:gs>
                <a:gs pos="100000">
                  <a:srgbClr val="EED1AB">
                    <a:alpha val="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15450" y="471307"/>
            <a:ext cx="229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点火模块</a:t>
            </a:r>
            <a:endParaRPr lang="zh-CN" altLang="en-US" sz="3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58963" y="1605279"/>
            <a:ext cx="7804162" cy="43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88170" y="461147"/>
            <a:ext cx="229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继电器</a:t>
            </a:r>
            <a:endParaRPr lang="zh-CN" altLang="en-US" sz="3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65680" y="1571028"/>
            <a:ext cx="8006080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24367" y="529698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压感程序编写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3003" y="2967335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/>
                <a:solidFill>
                  <a:schemeClr val="accent3"/>
                </a:solidFill>
                <a:effectLst/>
              </a:rPr>
              <a:t>下面由殷悦同学展示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71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10" y="871506"/>
            <a:ext cx="36579" cy="51149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01663" y="43747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</a:t>
            </a:r>
            <a:r>
              <a:rPr lang="zh-CN" altLang="en-US" sz="3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面拼装</a:t>
            </a:r>
            <a:endParaRPr lang="zh-CN" altLang="en-US" sz="3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45" y="1085843"/>
            <a:ext cx="1518036" cy="121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66" y="1420842"/>
            <a:ext cx="4375952" cy="50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03020" y="241051"/>
            <a:ext cx="298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压感电路连接</a:t>
            </a:r>
            <a:endParaRPr lang="zh-CN" altLang="en-US" sz="3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48" y="1317915"/>
            <a:ext cx="5155659" cy="513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21" y="938587"/>
            <a:ext cx="1518036" cy="121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38240" y="2052320"/>
            <a:ext cx="5230654" cy="29422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40567" y="5296274"/>
            <a:ext cx="51283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我们的压感成功测出了示数</a:t>
            </a:r>
            <a:endParaRPr lang="zh-CN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150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0540" y="241051"/>
            <a:ext cx="298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滑板总装</a:t>
            </a:r>
            <a:endParaRPr lang="zh-CN" altLang="en-US" sz="3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21" y="938587"/>
            <a:ext cx="1518036" cy="12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974" y="2141161"/>
            <a:ext cx="5497479" cy="30923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3444" y="2288224"/>
            <a:ext cx="5537197" cy="31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7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1760" y="1854840"/>
            <a:ext cx="5181597" cy="29146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84394" y="6035655"/>
            <a:ext cx="59522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太阳刚刚升起时我们完成了总装</a:t>
            </a:r>
            <a:endParaRPr lang="zh-CN" alt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7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73430" y="2978117"/>
            <a:ext cx="184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经费使用</a:t>
            </a:r>
            <a:endParaRPr lang="zh-CN" altLang="en-US" sz="32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92" y="3267457"/>
            <a:ext cx="3176291" cy="6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531" y="3261360"/>
            <a:ext cx="3176291" cy="60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70706" y="3458457"/>
            <a:ext cx="165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expense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81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100571"/>
              </p:ext>
            </p:extLst>
          </p:nvPr>
        </p:nvGraphicFramePr>
        <p:xfrm>
          <a:off x="1320800" y="-45402"/>
          <a:ext cx="4170363" cy="691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工作表" r:id="rId3" imgW="3231022" imgH="5356915" progId="Excel.Sheet.8">
                  <p:embed/>
                </p:oleObj>
              </mc:Choice>
              <mc:Fallback>
                <p:oleObj name="工作表" r:id="rId3" imgW="3231022" imgH="535691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0800" y="-45402"/>
                        <a:ext cx="4170363" cy="691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935362"/>
              </p:ext>
            </p:extLst>
          </p:nvPr>
        </p:nvGraphicFramePr>
        <p:xfrm>
          <a:off x="5963920" y="-60960"/>
          <a:ext cx="4170363" cy="691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工作表" r:id="rId5" imgW="3231022" imgH="5356915" progId="Excel.Sheet.8">
                  <p:embed/>
                </p:oleObj>
              </mc:Choice>
              <mc:Fallback>
                <p:oleObj name="工作表" r:id="rId5" imgW="3231022" imgH="535691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920" y="-60960"/>
                        <a:ext cx="4170363" cy="691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157538" y="2967335"/>
            <a:ext cx="5876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共计 ： </a:t>
            </a:r>
            <a:r>
              <a:rPr lang="en-US" altLang="zh-C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2726.95</a:t>
            </a:r>
            <a:r>
              <a:rPr lang="zh-CN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元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9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2079" y="2631491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zh-CN" altLang="en-US" sz="48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4512" y="3365771"/>
            <a:ext cx="126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Thanks</a:t>
            </a:r>
            <a:endParaRPr lang="zh-CN" altLang="en-US" sz="2400" b="1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227651" y="3083668"/>
            <a:ext cx="4523362" cy="19455"/>
          </a:xfrm>
          <a:prstGeom prst="line">
            <a:avLst/>
          </a:prstGeom>
          <a:ln>
            <a:gradFill flip="none" rotWithShape="1">
              <a:gsLst>
                <a:gs pos="0">
                  <a:srgbClr val="EED1AB"/>
                </a:gs>
                <a:gs pos="100000">
                  <a:srgbClr val="EED1AB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62" y="3102565"/>
            <a:ext cx="4535817" cy="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26477" y="406118"/>
            <a:ext cx="1605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</a:t>
            </a:r>
            <a:r>
              <a:rPr lang="zh-CN" altLang="en-US" sz="3200" dirty="0" smtClean="0"/>
              <a:t>   </a:t>
            </a:r>
            <a:r>
              <a:rPr lang="zh-CN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r>
              <a:rPr lang="zh-CN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endParaRPr lang="en-US" altLang="zh-CN" sz="24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</a:t>
            </a:r>
            <a:r>
              <a:rPr lang="en-US" altLang="zh-CN" sz="2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nstantia" panose="02030602050306030303" pitchFamily="18" charset="0"/>
              </a:rPr>
              <a:t>Contents</a:t>
            </a:r>
            <a:endParaRPr lang="zh-CN" altLang="en-US" sz="2400" dirty="0">
              <a:solidFill>
                <a:schemeClr val="accent6">
                  <a:lumMod val="40000"/>
                  <a:lumOff val="6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861881" y="1411308"/>
            <a:ext cx="4464995" cy="9726"/>
          </a:xfrm>
          <a:prstGeom prst="line">
            <a:avLst/>
          </a:prstGeom>
          <a:ln w="0">
            <a:gradFill flip="none" rotWithShape="1">
              <a:gsLst>
                <a:gs pos="100000">
                  <a:srgbClr val="EED1AB">
                    <a:alpha val="0"/>
                  </a:srgbClr>
                </a:gs>
                <a:gs pos="9000">
                  <a:schemeClr val="accent1">
                    <a:lumMod val="5000"/>
                    <a:lumOff val="95000"/>
                    <a:alpha val="31000"/>
                  </a:schemeClr>
                </a:gs>
                <a:gs pos="31000">
                  <a:srgbClr val="EED1AB"/>
                </a:gs>
                <a:gs pos="56000">
                  <a:srgbClr val="EED1AB"/>
                </a:gs>
                <a:gs pos="73000">
                  <a:srgbClr val="EED1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537601"/>
            <a:ext cx="1643955" cy="16719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979" y="2562527"/>
            <a:ext cx="1808176" cy="16470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367" y="2681541"/>
            <a:ext cx="1498221" cy="14982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5" y="2694319"/>
            <a:ext cx="1663506" cy="1544684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194140" y="1935804"/>
            <a:ext cx="9727" cy="3356042"/>
          </a:xfrm>
          <a:prstGeom prst="line">
            <a:avLst/>
          </a:prstGeom>
          <a:ln>
            <a:gradFill>
              <a:gsLst>
                <a:gs pos="0">
                  <a:srgbClr val="EED1AB">
                    <a:alpha val="20000"/>
                  </a:srgbClr>
                </a:gs>
                <a:gs pos="100000">
                  <a:srgbClr val="EED1AB">
                    <a:alpha val="7000"/>
                  </a:srgbClr>
                </a:gs>
                <a:gs pos="52000">
                  <a:srgbClr val="EED1A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514026" y="1926562"/>
            <a:ext cx="45719" cy="336528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233" y="1853604"/>
            <a:ext cx="18290" cy="33652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5859" y="1935804"/>
            <a:ext cx="18290" cy="336528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432" y="1935804"/>
            <a:ext cx="18290" cy="336528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130772" y="4406630"/>
            <a:ext cx="145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项目时间轴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24906" y="4406630"/>
            <a:ext cx="118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研究背景</a:t>
            </a:r>
            <a:endParaRPr lang="zh-CN" altLang="en-US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49870" y="4406630"/>
            <a:ext cx="111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完成内容</a:t>
            </a:r>
            <a:endParaRPr lang="zh-CN" altLang="en-US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6224" y="4396424"/>
            <a:ext cx="1103051" cy="37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经费使用</a:t>
            </a:r>
            <a:endParaRPr lang="zh-CN" altLang="en-US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4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89" y="13247"/>
            <a:ext cx="4458511" cy="684475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992222" y="1021961"/>
            <a:ext cx="2286000" cy="19455"/>
          </a:xfrm>
          <a:prstGeom prst="line">
            <a:avLst/>
          </a:prstGeom>
          <a:ln>
            <a:gradFill>
              <a:gsLst>
                <a:gs pos="0">
                  <a:srgbClr val="EED1AB">
                    <a:alpha val="30000"/>
                    <a:lumMod val="0"/>
                  </a:srgbClr>
                </a:gs>
                <a:gs pos="99000">
                  <a:srgbClr val="EED1A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46698" y="395169"/>
            <a:ext cx="163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研究背景</a:t>
            </a:r>
            <a:endParaRPr lang="zh-CN" altLang="en-US" sz="28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301078" y="2169263"/>
            <a:ext cx="797668" cy="79766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098262" y="2018486"/>
            <a:ext cx="1060315" cy="1084637"/>
          </a:xfrm>
          <a:prstGeom prst="ellips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126475" y="1833662"/>
            <a:ext cx="1478605" cy="1468877"/>
          </a:xfrm>
          <a:prstGeom prst="ellips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158577" y="3905655"/>
            <a:ext cx="1750979" cy="1789889"/>
          </a:xfrm>
          <a:prstGeom prst="ellips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46307" y="3715966"/>
            <a:ext cx="2169268" cy="2169268"/>
          </a:xfrm>
          <a:prstGeom prst="ellips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408081" y="2406915"/>
            <a:ext cx="5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</a:rPr>
              <a:t>5814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58769" y="2352656"/>
            <a:ext cx="7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7222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47484" y="2337265"/>
            <a:ext cx="10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8807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30951" y="4538989"/>
            <a:ext cx="120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10559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94493" y="4489868"/>
            <a:ext cx="167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12435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78222" y="842196"/>
            <a:ext cx="206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交通拥堵问题日益严重</a:t>
            </a:r>
            <a:endParaRPr lang="zh-CN" altLang="en-US" sz="14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2532" y="1221181"/>
            <a:ext cx="2767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近五年来私家车保有（万辆）</a:t>
            </a:r>
            <a:endParaRPr lang="zh-CN" altLang="en-US" sz="1600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60898" y="656779"/>
            <a:ext cx="690663" cy="0"/>
          </a:xfrm>
          <a:prstGeom prst="line">
            <a:avLst/>
          </a:prstGeom>
          <a:ln>
            <a:gradFill flip="none" rotWithShape="1">
              <a:gsLst>
                <a:gs pos="0">
                  <a:srgbClr val="EED1AB"/>
                </a:gs>
                <a:gs pos="100000">
                  <a:srgbClr val="EED1AB">
                    <a:alpha val="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391064" y="2991934"/>
            <a:ext cx="943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2011</a:t>
            </a:r>
            <a:r>
              <a:rPr lang="zh-CN" altLang="en-US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endParaRPr lang="zh-CN" altLang="en-US" sz="1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73679" y="3105714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EED1AB"/>
                </a:solidFill>
              </a:rPr>
              <a:t>2012</a:t>
            </a:r>
            <a:r>
              <a:rPr lang="zh-CN" altLang="en-US" b="1" dirty="0" smtClean="0">
                <a:solidFill>
                  <a:srgbClr val="EED1AB"/>
                </a:solidFill>
              </a:rPr>
              <a:t>年</a:t>
            </a:r>
            <a:endParaRPr lang="zh-CN" altLang="en-US" b="1" dirty="0">
              <a:solidFill>
                <a:srgbClr val="EED1AB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467768" y="3301745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EED1AB"/>
                </a:solidFill>
              </a:rPr>
              <a:t>2013</a:t>
            </a:r>
            <a:r>
              <a:rPr lang="zh-CN" altLang="en-US" b="1" dirty="0" smtClean="0">
                <a:solidFill>
                  <a:srgbClr val="EED1AB"/>
                </a:solidFill>
              </a:rPr>
              <a:t>年</a:t>
            </a:r>
            <a:endParaRPr lang="zh-CN" altLang="en-US" b="1" dirty="0">
              <a:solidFill>
                <a:srgbClr val="EED1AB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206229" y="5885234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EED1AB"/>
                </a:solidFill>
              </a:rPr>
              <a:t>2015</a:t>
            </a:r>
            <a:r>
              <a:rPr lang="zh-CN" altLang="en-US" sz="3200" b="1" dirty="0" smtClean="0">
                <a:solidFill>
                  <a:srgbClr val="EED1AB"/>
                </a:solidFill>
              </a:rPr>
              <a:t>年</a:t>
            </a:r>
            <a:endParaRPr lang="zh-CN" altLang="en-US" sz="3200" b="1" dirty="0">
              <a:solidFill>
                <a:srgbClr val="EED1AB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546803" y="5805658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EED1AB"/>
                </a:solidFill>
              </a:rPr>
              <a:t>2014</a:t>
            </a:r>
            <a:r>
              <a:rPr lang="zh-CN" altLang="en-US" sz="2800" b="1" dirty="0" smtClean="0">
                <a:solidFill>
                  <a:srgbClr val="EED1AB"/>
                </a:solidFill>
              </a:rPr>
              <a:t>年</a:t>
            </a:r>
            <a:endParaRPr lang="zh-CN" altLang="en-US" sz="2800" b="1" dirty="0">
              <a:solidFill>
                <a:srgbClr val="EED1AB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60898" y="3299711"/>
            <a:ext cx="150778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EED1AB">
                    <a:alpha val="0"/>
                    <a:lumMod val="0"/>
                    <a:lumOff val="100000"/>
                  </a:srgbClr>
                </a:gs>
                <a:gs pos="49000">
                  <a:srgbClr val="EED1AB"/>
                </a:gs>
                <a:gs pos="100000">
                  <a:srgbClr val="EED1AB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01" y="3480314"/>
            <a:ext cx="1518036" cy="12193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55" y="3658884"/>
            <a:ext cx="1518036" cy="1219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5" y="6470179"/>
            <a:ext cx="1518036" cy="1219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4" y="6322781"/>
            <a:ext cx="1518036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5" grpId="0"/>
      <p:bldP spid="36" grpId="0"/>
      <p:bldP spid="37" grpId="0"/>
      <p:bldP spid="38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85999" y="476657"/>
            <a:ext cx="1361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停车难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885234" y="816965"/>
            <a:ext cx="19455" cy="5097452"/>
          </a:xfrm>
          <a:prstGeom prst="line">
            <a:avLst/>
          </a:prstGeom>
          <a:ln>
            <a:gradFill flip="none" rotWithShape="1">
              <a:gsLst>
                <a:gs pos="0">
                  <a:srgbClr val="EED1AB">
                    <a:alpha val="64000"/>
                    <a:lumMod val="0"/>
                  </a:srgbClr>
                </a:gs>
                <a:gs pos="55000">
                  <a:srgbClr val="EED1AB"/>
                </a:gs>
                <a:gs pos="100000">
                  <a:srgbClr val="EED1AB">
                    <a:alpha val="34000"/>
                    <a:lumMod val="16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8" y="1196503"/>
            <a:ext cx="5147575" cy="5184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89" y="1521364"/>
            <a:ext cx="5999210" cy="45351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761" y="926129"/>
            <a:ext cx="1518036" cy="1219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34082" y="4766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价格昂贵</a:t>
            </a:r>
            <a:endParaRPr lang="zh-CN" altLang="en-US" sz="2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818" y="938321"/>
            <a:ext cx="1518036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50" y="2574790"/>
            <a:ext cx="4118631" cy="2464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1251" y="1099226"/>
            <a:ext cx="3122579" cy="46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新能源的开发与应用</a:t>
            </a:r>
            <a:endParaRPr lang="zh-CN" altLang="en-US" sz="2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58" y="874554"/>
            <a:ext cx="30483" cy="51088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42" y="1649421"/>
            <a:ext cx="4474852" cy="18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705" y="1672574"/>
            <a:ext cx="4474852" cy="18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566" y="3791153"/>
            <a:ext cx="5267325" cy="24955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47107" y="1099226"/>
            <a:ext cx="325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电动滑板的诞生与应用</a:t>
            </a:r>
            <a:endParaRPr lang="zh-CN" altLang="en-US" sz="2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80679" y="5321030"/>
            <a:ext cx="306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拥有成熟的开发条件，电能必定首当其冲，在新能源时代，电能必不可缺</a:t>
            </a:r>
            <a:endParaRPr lang="zh-CN" altLang="en-US" sz="1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81736" y="2256817"/>
            <a:ext cx="382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电动滑板具有便携，高速，易于操作等特点，在将来的现代代步工具中举足轻重</a:t>
            </a:r>
            <a:endParaRPr lang="zh-CN" altLang="en-US" sz="14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741251" y="5408580"/>
            <a:ext cx="139428" cy="145914"/>
          </a:xfrm>
          <a:prstGeom prst="ellips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294" y="2359917"/>
            <a:ext cx="152413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9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0" y="-87548"/>
            <a:ext cx="2305455" cy="2081719"/>
          </a:xfrm>
          <a:prstGeom prst="line">
            <a:avLst/>
          </a:prstGeom>
          <a:ln w="73025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2823" y="3286863"/>
            <a:ext cx="180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EED1A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时 间 节 点</a:t>
            </a:r>
            <a:endParaRPr lang="en-US" altLang="zh-CN" sz="2000" dirty="0" smtClean="0">
              <a:solidFill>
                <a:srgbClr val="EED1AB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1600" dirty="0" smtClean="0">
                <a:solidFill>
                  <a:srgbClr val="EED1AB"/>
                </a:solidFill>
                <a:latin typeface="Constantia" panose="02030602050306030303" pitchFamily="18" charset="0"/>
                <a:ea typeface="华文行楷" panose="02010800040101010101" pitchFamily="2" charset="-122"/>
              </a:rPr>
              <a:t>   T I M E L I N E</a:t>
            </a:r>
            <a:endParaRPr lang="zh-CN" altLang="en-US" sz="1600" dirty="0">
              <a:solidFill>
                <a:srgbClr val="EED1AB"/>
              </a:solidFill>
              <a:latin typeface="Constantia" panose="02030602050306030303" pitchFamily="18" charset="0"/>
              <a:ea typeface="华文行楷" panose="02010800040101010101" pitchFamily="2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896412" y="3445464"/>
            <a:ext cx="301557" cy="311285"/>
          </a:xfrm>
          <a:prstGeom prst="diamond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2937753" y="3499360"/>
            <a:ext cx="194553" cy="19080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173647" y="3604552"/>
            <a:ext cx="8981873" cy="2"/>
          </a:xfrm>
          <a:prstGeom prst="line">
            <a:avLst/>
          </a:prstGeom>
          <a:ln w="69850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08270" y="3640806"/>
            <a:ext cx="2003897" cy="0"/>
          </a:xfrm>
          <a:prstGeom prst="line">
            <a:avLst/>
          </a:prstGeom>
          <a:ln>
            <a:gradFill flip="none" rotWithShape="1">
              <a:gsLst>
                <a:gs pos="0">
                  <a:srgbClr val="EED1AB"/>
                </a:gs>
                <a:gs pos="100000">
                  <a:srgbClr val="EED1AB">
                    <a:alpha val="2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572000" y="3640806"/>
            <a:ext cx="9728" cy="1106292"/>
          </a:xfrm>
          <a:prstGeom prst="line">
            <a:avLst/>
          </a:prstGeom>
          <a:ln w="44450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图文框 20"/>
          <p:cNvSpPr/>
          <p:nvPr/>
        </p:nvSpPr>
        <p:spPr>
          <a:xfrm>
            <a:off x="4450404" y="4747098"/>
            <a:ext cx="243192" cy="243191"/>
          </a:xfrm>
          <a:prstGeom prst="fram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4499042" y="4793138"/>
            <a:ext cx="145915" cy="165370"/>
          </a:xfrm>
          <a:prstGeom prst="frame">
            <a:avLst/>
          </a:prstGeom>
          <a:solidFill>
            <a:srgbClr val="EED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57375" y="2922244"/>
            <a:ext cx="2341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October.2015</a:t>
            </a:r>
            <a:endParaRPr lang="zh-CN" altLang="en-US" sz="2800" dirty="0">
              <a:solidFill>
                <a:srgbClr val="EED1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17158" y="1969001"/>
            <a:ext cx="3105935" cy="930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      </a:t>
            </a:r>
            <a:r>
              <a:rPr lang="zh-CN" altLang="en-US" sz="1200" dirty="0" smtClean="0">
                <a:solidFill>
                  <a:srgbClr val="EED1AB"/>
                </a:solidFill>
              </a:rPr>
              <a:t>开题          商定项目内容  </a:t>
            </a:r>
            <a:endParaRPr lang="en-US" altLang="zh-CN" sz="1200" dirty="0" smtClean="0">
              <a:solidFill>
                <a:srgbClr val="EED1AB"/>
              </a:solidFill>
            </a:endParaRPr>
          </a:p>
          <a:p>
            <a:r>
              <a:rPr lang="zh-CN" altLang="en-US" sz="1200" dirty="0" smtClean="0">
                <a:solidFill>
                  <a:srgbClr val="EED1AB"/>
                </a:solidFill>
              </a:rPr>
              <a:t>立项报告   确定了以电动滑板为项目内容   市场调查了解当前市场电动滑板的优缺点  讨论创新点 </a:t>
            </a:r>
            <a:endParaRPr lang="zh-CN" altLang="en-US" sz="1200" dirty="0">
              <a:solidFill>
                <a:srgbClr val="EED1AB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0904706" y="5632315"/>
            <a:ext cx="1287294" cy="1225685"/>
          </a:xfrm>
          <a:prstGeom prst="line">
            <a:avLst/>
          </a:prstGeom>
          <a:ln w="34925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340" y="2204525"/>
            <a:ext cx="256054" cy="25605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932" y="2434346"/>
            <a:ext cx="54869" cy="113395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33585" y="3666377"/>
            <a:ext cx="337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</a:rPr>
              <a:t>November.2015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40297" y="4286861"/>
            <a:ext cx="2636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ED1AB"/>
                </a:solidFill>
              </a:rPr>
              <a:t>查阅相关资料  进行预计算</a:t>
            </a:r>
            <a:r>
              <a:rPr lang="en-US" altLang="zh-CN" sz="1400" dirty="0">
                <a:solidFill>
                  <a:srgbClr val="EED1AB"/>
                </a:solidFill>
              </a:rPr>
              <a:t> </a:t>
            </a:r>
            <a:r>
              <a:rPr lang="zh-CN" altLang="en-US" sz="1400" dirty="0" smtClean="0">
                <a:solidFill>
                  <a:srgbClr val="EED1AB"/>
                </a:solidFill>
              </a:rPr>
              <a:t>进行坡面倾斜度实验   运用平衡状态下的加速度估算滑板输出功率</a:t>
            </a:r>
            <a:endParaRPr lang="zh-CN" altLang="en-US" sz="1400" dirty="0">
              <a:solidFill>
                <a:srgbClr val="EED1AB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589506" y="2922244"/>
            <a:ext cx="2209800" cy="0"/>
          </a:xfrm>
          <a:prstGeom prst="line">
            <a:avLst/>
          </a:prstGeom>
          <a:ln>
            <a:gradFill flip="none" rotWithShape="1">
              <a:gsLst>
                <a:gs pos="0">
                  <a:srgbClr val="EED1AB"/>
                </a:gs>
                <a:gs pos="100000">
                  <a:srgbClr val="EED1AB">
                    <a:alpha val="34000"/>
                    <a:lumMod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558" y="4189597"/>
            <a:ext cx="2219136" cy="609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165" y="3640806"/>
            <a:ext cx="54869" cy="113395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572" y="4751055"/>
            <a:ext cx="256054" cy="25605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378" y="4216793"/>
            <a:ext cx="2219136" cy="6097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9212904" y="2968957"/>
            <a:ext cx="2942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</a:rPr>
              <a:t>December.2015</a:t>
            </a:r>
            <a:endParaRPr lang="zh-CN" altLang="en-US" sz="2800" dirty="0">
              <a:solidFill>
                <a:srgbClr val="EED1AB"/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466" y="3001323"/>
            <a:ext cx="2219136" cy="609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04" y="2947783"/>
            <a:ext cx="2219136" cy="609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9212904" y="1932120"/>
            <a:ext cx="2770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ED1AB"/>
                </a:solidFill>
              </a:rPr>
              <a:t>根据估算输出功率范围选定电机  根据电机功率匹配电池   焊接电池组成电池组  采购以及相关调试  </a:t>
            </a:r>
            <a:endParaRPr lang="en-US" altLang="zh-CN" sz="1400" dirty="0" smtClean="0">
              <a:solidFill>
                <a:srgbClr val="EED1AB"/>
              </a:solidFill>
            </a:endParaRPr>
          </a:p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1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/>
      <p:bldP spid="31" grpId="0"/>
      <p:bldP spid="49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28482" y="3492230"/>
            <a:ext cx="9873574" cy="63490"/>
          </a:xfrm>
          <a:prstGeom prst="line">
            <a:avLst/>
          </a:prstGeom>
          <a:ln w="50800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43" y="2358276"/>
            <a:ext cx="54869" cy="11339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50" y="2124292"/>
            <a:ext cx="256054" cy="2560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2295" y="3590491"/>
            <a:ext cx="226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</a:rPr>
              <a:t>March.2016</a:t>
            </a:r>
            <a:endParaRPr lang="zh-CN" altLang="en-US" sz="2800" dirty="0">
              <a:solidFill>
                <a:srgbClr val="EED1AB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8707" y="4144171"/>
            <a:ext cx="251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ED1AB"/>
                </a:solidFill>
              </a:rPr>
              <a:t>电子元件设计  电调采购接线  电池组充电平衡充的应用  电池间电压检测   单片机操控程序学习与编译</a:t>
            </a:r>
            <a:endParaRPr lang="en-US" altLang="zh-CN" sz="1400" dirty="0" smtClean="0">
              <a:solidFill>
                <a:srgbClr val="EED1AB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82" y="4098005"/>
            <a:ext cx="2219136" cy="60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15" y="4616456"/>
            <a:ext cx="256054" cy="2560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808" y="3482502"/>
            <a:ext cx="54869" cy="113395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270496" y="2897867"/>
            <a:ext cx="187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</a:rPr>
              <a:t>April.2016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47" y="2914326"/>
            <a:ext cx="2219136" cy="609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91344" y="2024908"/>
            <a:ext cx="1635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ED1AB"/>
                </a:solidFill>
              </a:rPr>
              <a:t>单片机电机控制调试  电池组保护盖的设计 </a:t>
            </a:r>
            <a:r>
              <a:rPr lang="en-US" altLang="zh-CN" sz="1400" dirty="0" smtClean="0">
                <a:solidFill>
                  <a:srgbClr val="EED1AB"/>
                </a:solidFill>
              </a:rPr>
              <a:t>CATIA</a:t>
            </a:r>
          </a:p>
          <a:p>
            <a:r>
              <a:rPr lang="zh-CN" altLang="en-US" sz="1400" dirty="0" smtClean="0">
                <a:solidFill>
                  <a:srgbClr val="EED1AB"/>
                </a:solidFill>
              </a:rPr>
              <a:t>工程制图板金设计   </a:t>
            </a:r>
            <a:endParaRPr lang="zh-CN" altLang="en-US" sz="1400" dirty="0">
              <a:solidFill>
                <a:srgbClr val="EED1AB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500" y="2412038"/>
            <a:ext cx="54869" cy="11339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907" y="2230249"/>
            <a:ext cx="256054" cy="25605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511428" y="3730770"/>
            <a:ext cx="188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ED1AB"/>
                </a:solidFill>
              </a:rPr>
              <a:t>May.2016</a:t>
            </a:r>
            <a:endParaRPr lang="zh-CN" altLang="en-US" sz="2800" dirty="0">
              <a:solidFill>
                <a:srgbClr val="EED1AB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339" y="4199984"/>
            <a:ext cx="2219136" cy="609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339" y="4330756"/>
            <a:ext cx="2219136" cy="609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449144" y="4359614"/>
            <a:ext cx="2227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EED1AB"/>
                </a:solidFill>
              </a:rPr>
              <a:t>还把版面打孔挖槽  压感程序编写  压感电子元件的安装与调试  整板组装与调试</a:t>
            </a:r>
            <a:endParaRPr lang="en-US" altLang="zh-CN" sz="1400" dirty="0" smtClean="0">
              <a:solidFill>
                <a:srgbClr val="EED1AB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10794028" y="5457217"/>
            <a:ext cx="1397972" cy="1400783"/>
          </a:xfrm>
          <a:prstGeom prst="line">
            <a:avLst/>
          </a:prstGeom>
          <a:ln w="41275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304834" y="0"/>
            <a:ext cx="1887166" cy="1706003"/>
          </a:xfrm>
          <a:prstGeom prst="line">
            <a:avLst/>
          </a:prstGeom>
          <a:ln w="44450">
            <a:solidFill>
              <a:srgbClr val="EED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3753" y="3378337"/>
            <a:ext cx="329213" cy="3353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13" y="2970393"/>
            <a:ext cx="2219136" cy="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2" grpId="0"/>
      <p:bldP spid="25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902089" y="292695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EED1A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已完成内容</a:t>
            </a:r>
            <a:endParaRPr lang="zh-CN" altLang="en-US" sz="3600" b="1" dirty="0">
              <a:solidFill>
                <a:srgbClr val="EED1A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80" y="3250117"/>
            <a:ext cx="3176291" cy="60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95" y="3215916"/>
            <a:ext cx="3176291" cy="60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598" y="3250117"/>
            <a:ext cx="3176291" cy="609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28262" y="3573282"/>
            <a:ext cx="22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Finished things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3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1537</TotalTime>
  <Words>742</Words>
  <Application>Microsoft Office PowerPoint</Application>
  <PresentationFormat>宽屏</PresentationFormat>
  <Paragraphs>145</Paragraphs>
  <Slides>29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华文行楷</vt:lpstr>
      <vt:lpstr>华文楷体</vt:lpstr>
      <vt:lpstr>隶书</vt:lpstr>
      <vt:lpstr>宋体</vt:lpstr>
      <vt:lpstr>Algerian</vt:lpstr>
      <vt:lpstr>Arial</vt:lpstr>
      <vt:lpstr>Blackadder ITC</vt:lpstr>
      <vt:lpstr>Cambria Math</vt:lpstr>
      <vt:lpstr>Century Gothic</vt:lpstr>
      <vt:lpstr>Constantia</vt:lpstr>
      <vt:lpstr>Times New Roman</vt:lpstr>
      <vt:lpstr>Wingdings 3</vt:lpstr>
      <vt:lpstr>离子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qiaoke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范丽娟</dc:creator>
  <cp:lastModifiedBy>钟泽滨</cp:lastModifiedBy>
  <cp:revision>118</cp:revision>
  <dcterms:created xsi:type="dcterms:W3CDTF">2016-02-20T12:17:37Z</dcterms:created>
  <dcterms:modified xsi:type="dcterms:W3CDTF">2016-05-27T10:04:24Z</dcterms:modified>
</cp:coreProperties>
</file>